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c00c1f2e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c00c1f2e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c00c1f2e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8c00c1f2e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hyperlink" Target="https://github.com/premonish/GuidedCapstone/blob/master/data/step3_output.csv" TargetMode="External"/><Relationship Id="rId5" Type="http://schemas.openxmlformats.org/officeDocument/2006/relationships/hyperlink" Target="https://github.com/premonish/GuidedCapstone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Mountain Resort Recommendation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71717" y="3406825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/>
              <a:t>Prepared by</a:t>
            </a:r>
            <a:r>
              <a:rPr lang="en" sz="1300"/>
              <a:t>: </a:t>
            </a:r>
            <a:r>
              <a:rPr b="1" lang="en" sz="1300"/>
              <a:t>Prem Ananda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Springboard Data Science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07.12.2020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49925" y="8963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Big Mountain Problem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49925" y="16643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Recently, Big Mountain Resort added one more chair lift (12 total) to increase access to the mountain for skiers.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The increased operating cost of the chair lift is $1,540,000 for the season. Investors would like to maintain the current 9.2% profit margin.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 rotWithShape="1">
          <a:blip r:embed="rId3">
            <a:alphaModFix amt="70000"/>
          </a:blip>
          <a:srcRect b="13300" l="0" r="0" t="13300"/>
          <a:stretch/>
        </p:blipFill>
        <p:spPr>
          <a:xfrm>
            <a:off x="6299750" y="1053925"/>
            <a:ext cx="2204074" cy="30356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800" y="325450"/>
            <a:ext cx="7028025" cy="37269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6" name="Google Shape;86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55550" y="687400"/>
            <a:ext cx="36270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Recommendation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5"/>
          <p:cNvSpPr txBox="1"/>
          <p:nvPr>
            <p:ph idx="4294967295" type="body"/>
          </p:nvPr>
        </p:nvSpPr>
        <p:spPr>
          <a:xfrm>
            <a:off x="1544475" y="1377475"/>
            <a:ext cx="6078600" cy="29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Big Mountain Resort should</a:t>
            </a: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increase their Adult Weekend Price to $88.78.</a:t>
            </a: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3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Big Mountain Resort's current Adult Weekend Price is: $81.00. 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just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The suggested price is an increase of $7.78 (or 8.76%) compared to the current weekend price.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just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Raleway"/>
              <a:buChar char="➔"/>
            </a:pPr>
            <a:r>
              <a:rPr lang="en" sz="11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This price recommendation was predicted using a machine learning linear regression algorithm to analyze and compare data from 330 similar USA ski resorts across 17 variables. This price prediction was found with 92.39% accuracy.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1082400" y="1115700"/>
            <a:ext cx="6979200" cy="29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Estimated Impact</a:t>
            </a:r>
            <a:br>
              <a:rPr lang="en"/>
            </a:br>
            <a:r>
              <a:rPr lang="en" sz="3000">
                <a:solidFill>
                  <a:schemeClr val="accent5"/>
                </a:solidFill>
              </a:rPr>
              <a:t>If the recommendation is followed, there will be a $778,000 increase in WEEKEND revenue over the ski year.</a:t>
            </a:r>
            <a:endParaRPr sz="30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265500" y="1239825"/>
            <a:ext cx="4045200" cy="250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Compared</a:t>
            </a:r>
            <a:r>
              <a:rPr b="0" lang="en" sz="1800">
                <a:solidFill>
                  <a:schemeClr val="dk2"/>
                </a:solidFill>
              </a:rPr>
              <a:t> to the other 330 resorts analyzed, Big Mountain Resort has a proportionately high amount of skiable terrain compared to the price of an Adult Weekend Lift Ticket. </a:t>
            </a:r>
            <a:endParaRPr b="0" sz="18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dk2"/>
                </a:solidFill>
              </a:rPr>
              <a:t>This suggests that there is some </a:t>
            </a:r>
            <a:r>
              <a:rPr lang="en" sz="1800"/>
              <a:t>leeway to increase the price</a:t>
            </a:r>
            <a:r>
              <a:rPr b="0" lang="en" sz="1800">
                <a:solidFill>
                  <a:schemeClr val="dk2"/>
                </a:solidFill>
              </a:rPr>
              <a:t> as skiable terrain is a real factor in the overall value offered to customers.</a:t>
            </a:r>
            <a:endParaRPr b="0" sz="1800">
              <a:solidFill>
                <a:schemeClr val="dk2"/>
              </a:solidFill>
            </a:endParaRPr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1375" y="1281487"/>
            <a:ext cx="3900325" cy="258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5837800" y="3967450"/>
            <a:ext cx="30039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Fig. 1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Black Dot = Big Mountain Resort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65500" y="1622400"/>
            <a:ext cx="4045200" cy="16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Comparison</a:t>
            </a:r>
            <a:r>
              <a:rPr b="0" lang="en" sz="1800">
                <a:solidFill>
                  <a:schemeClr val="dk2"/>
                </a:solidFill>
              </a:rPr>
              <a:t> with competing ski resorts, demonstrates Big Mountain Resort’s Adult Weekend current price is appropriate considering the number of days open last year.</a:t>
            </a:r>
            <a:r>
              <a:rPr b="0" lang="en" sz="1800">
                <a:solidFill>
                  <a:schemeClr val="dk2"/>
                </a:solidFill>
              </a:rPr>
              <a:t> </a:t>
            </a:r>
            <a:endParaRPr b="0"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dk2"/>
                </a:solidFill>
              </a:rPr>
              <a:t>The suggested increase in price to $88.78 would also be within range.</a:t>
            </a:r>
            <a:endParaRPr b="0" sz="1800">
              <a:solidFill>
                <a:schemeClr val="dk2"/>
              </a:solidFill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 rotWithShape="1">
          <a:blip r:embed="rId3">
            <a:alphaModFix/>
          </a:blip>
          <a:srcRect b="884" l="0" r="0" t="884"/>
          <a:stretch/>
        </p:blipFill>
        <p:spPr>
          <a:xfrm>
            <a:off x="4941375" y="1281487"/>
            <a:ext cx="3900325" cy="258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5837800" y="3967450"/>
            <a:ext cx="30039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Fig. 2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Black Dot = Big Mountain Resort</a:t>
            </a:r>
            <a:endParaRPr sz="11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-66125" y="-56125"/>
            <a:ext cx="9445101" cy="527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/>
          <p:nvPr>
            <p:ph type="title"/>
          </p:nvPr>
        </p:nvSpPr>
        <p:spPr>
          <a:xfrm>
            <a:off x="1449891" y="588753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Summary</a:t>
            </a:r>
            <a:endParaRPr sz="2400">
              <a:solidFill>
                <a:schemeClr val="accen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Considering Big Mountain Resort’s increased operating cost of $1,540,000 for the season and the investors’ expectations to maintain a 9.2% profit margin: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Big Mountain Resort should increase their Adult Weekend Price to $88.78. 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The suggested price is an increase of $7.78 (or 8.76%) compared to the current weekend price.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00000"/>
                </a:solidFill>
              </a:rPr>
              <a:t>This would result in a $778,000 increase in WEEKEND revenue over the ski year.</a:t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0"/>
          <p:cNvPicPr preferRelativeResize="0"/>
          <p:nvPr/>
        </p:nvPicPr>
        <p:blipFill rotWithShape="1">
          <a:blip r:embed="rId3">
            <a:alphaModFix amt="21000"/>
          </a:blip>
          <a:srcRect b="8116" l="0" r="0" t="8116"/>
          <a:stretch/>
        </p:blipFill>
        <p:spPr>
          <a:xfrm>
            <a:off x="-66125" y="-56125"/>
            <a:ext cx="9445104" cy="527472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>
            <p:ph type="title"/>
          </p:nvPr>
        </p:nvSpPr>
        <p:spPr>
          <a:xfrm>
            <a:off x="982791" y="65399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Data</a:t>
            </a:r>
            <a:endParaRPr sz="2400">
              <a:solidFill>
                <a:schemeClr val="accen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2"/>
                </a:solidFill>
              </a:rPr>
              <a:t>Data from 330 resorts </a:t>
            </a:r>
            <a:r>
              <a:rPr lang="en" sz="1700" u="sng">
                <a:solidFill>
                  <a:schemeClr val="dk1"/>
                </a:solidFill>
                <a:hlinkClick r:id="rId4"/>
              </a:rPr>
              <a:t>CSV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Process</a:t>
            </a:r>
            <a:endParaRPr sz="1700">
              <a:solidFill>
                <a:schemeClr val="accen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dk1"/>
                </a:solidFill>
                <a:hlinkClick r:id="rId5"/>
              </a:rPr>
              <a:t>GitHub</a:t>
            </a:r>
            <a:r>
              <a:rPr lang="en" sz="1700">
                <a:solidFill>
                  <a:schemeClr val="dk2"/>
                </a:solidFill>
              </a:rPr>
              <a:t> Repository: 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 	data, Jupyter notebooks, 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	exploratory data analysis, </a:t>
            </a:r>
            <a:endParaRPr sz="1000">
              <a:solidFill>
                <a:schemeClr val="dk2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model training/selection,</a:t>
            </a:r>
            <a:endParaRPr sz="1000">
              <a:solidFill>
                <a:schemeClr val="dk2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300">
                <a:solidFill>
                  <a:schemeClr val="dk2"/>
                </a:solidFill>
              </a:rPr>
              <a:t>Prepared by:</a:t>
            </a:r>
            <a:r>
              <a:rPr b="0" lang="en" sz="1300">
                <a:solidFill>
                  <a:schemeClr val="dk2"/>
                </a:solidFill>
              </a:rPr>
              <a:t> </a:t>
            </a:r>
            <a:r>
              <a:rPr lang="en" sz="1300">
                <a:solidFill>
                  <a:schemeClr val="dk2"/>
                </a:solidFill>
              </a:rPr>
              <a:t>Prem Ananda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300">
                <a:solidFill>
                  <a:schemeClr val="dk2"/>
                </a:solidFill>
              </a:rPr>
              <a:t>Springboard Data Science</a:t>
            </a:r>
            <a:endParaRPr b="0" sz="13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300">
                <a:solidFill>
                  <a:schemeClr val="dk2"/>
                </a:solidFill>
              </a:rPr>
              <a:t>07.12.2020</a:t>
            </a:r>
            <a:endParaRPr b="0" sz="1300">
              <a:solidFill>
                <a:schemeClr val="dk2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